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6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3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22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76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8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5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6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0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55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3739-79E3-47F5-9AD2-091D01DCAA55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2606-DE71-4D9B-984C-36B6C1CFC4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Презентация по немецкому языку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на тему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rgbClr val="FF0000"/>
                </a:solidFill>
              </a:rPr>
              <a:t>«Спряжение </a:t>
            </a:r>
            <a:r>
              <a:rPr lang="ru-RU" sz="5300" dirty="0" smtClean="0">
                <a:solidFill>
                  <a:srgbClr val="FF0000"/>
                </a:solidFill>
              </a:rPr>
              <a:t>глаголов </a:t>
            </a:r>
            <a:r>
              <a:rPr lang="ru-RU" sz="5300" dirty="0" smtClean="0">
                <a:solidFill>
                  <a:srgbClr val="FF0000"/>
                </a:solidFill>
              </a:rPr>
              <a:t/>
            </a:r>
            <a:br>
              <a:rPr lang="ru-RU" sz="5300" dirty="0" smtClean="0">
                <a:solidFill>
                  <a:srgbClr val="FF0000"/>
                </a:solidFill>
              </a:rPr>
            </a:br>
            <a:r>
              <a:rPr lang="ru-RU" sz="5300" dirty="0" smtClean="0">
                <a:solidFill>
                  <a:srgbClr val="FF0000"/>
                </a:solidFill>
              </a:rPr>
              <a:t>в </a:t>
            </a:r>
            <a:r>
              <a:rPr lang="de-DE" sz="5300" dirty="0" smtClean="0">
                <a:solidFill>
                  <a:srgbClr val="FF0000"/>
                </a:solidFill>
              </a:rPr>
              <a:t>Imperfekt (Präteritum</a:t>
            </a:r>
            <a:r>
              <a:rPr lang="de-DE" sz="5300" dirty="0" smtClean="0">
                <a:solidFill>
                  <a:srgbClr val="FF0000"/>
                </a:solidFill>
              </a:rPr>
              <a:t>)</a:t>
            </a:r>
            <a:r>
              <a:rPr lang="ru-RU" sz="5300" dirty="0" smtClean="0">
                <a:solidFill>
                  <a:srgbClr val="FF0000"/>
                </a:solidFill>
              </a:rPr>
              <a:t>»</a:t>
            </a:r>
            <a:r>
              <a:rPr lang="de-DE" sz="5300" dirty="0" smtClean="0">
                <a:solidFill>
                  <a:srgbClr val="FF0000"/>
                </a:solidFill>
              </a:rPr>
              <a:t/>
            </a:r>
            <a:br>
              <a:rPr lang="de-DE" sz="5300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chemeClr val="accent6">
                    <a:lumMod val="50000"/>
                  </a:schemeClr>
                </a:solidFill>
              </a:rPr>
              <a:t>для слушателей подготовительного отделения </a:t>
            </a:r>
            <a:br>
              <a:rPr lang="ru-RU" sz="27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700" i="1" dirty="0" smtClean="0">
                <a:solidFill>
                  <a:schemeClr val="accent6">
                    <a:lumMod val="50000"/>
                  </a:schemeClr>
                </a:solidFill>
              </a:rPr>
              <a:t>и подготовительных курсов</a:t>
            </a:r>
            <a:endParaRPr lang="ru-RU" sz="27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920880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Составитель – ассистент кафедры 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довузовской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подготовки и профориентации  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r"/>
            <a:r>
              <a:rPr lang="ru-RU" sz="2800" b="1" dirty="0" err="1" smtClean="0">
                <a:solidFill>
                  <a:srgbClr val="00B050"/>
                </a:solidFill>
              </a:rPr>
              <a:t>Протопопова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Т.В.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txBody>
          <a:bodyPr>
            <a:normAutofit fontScale="32500" lnSpcReduction="20000"/>
          </a:bodyPr>
          <a:lstStyle/>
          <a:p>
            <a:r>
              <a:rPr lang="de-DE" sz="4400" b="1" dirty="0"/>
              <a:t/>
            </a:r>
            <a:br>
              <a:rPr lang="de-DE" sz="4400" b="1" dirty="0"/>
            </a:br>
            <a:r>
              <a:rPr lang="de-DE" sz="4400" b="1" dirty="0" err="1"/>
              <a:t>Schliesslich</a:t>
            </a:r>
            <a:r>
              <a:rPr lang="de-DE" sz="4400" b="1" dirty="0"/>
              <a:t> ______ er einen Entschluss.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/>
              <a:t>traf</a:t>
            </a:r>
            <a:br>
              <a:rPr lang="de-DE" sz="4400" dirty="0"/>
            </a:br>
            <a:r>
              <a:rPr lang="de-DE" sz="4400" dirty="0"/>
              <a:t>trieft</a:t>
            </a:r>
            <a:br>
              <a:rPr lang="de-DE" sz="4400" dirty="0"/>
            </a:br>
            <a:r>
              <a:rPr lang="de-DE" sz="4400" dirty="0"/>
              <a:t>trefft</a:t>
            </a:r>
            <a:br>
              <a:rPr lang="de-DE" sz="4400" dirty="0"/>
            </a:br>
            <a:r>
              <a:rPr lang="de-DE" sz="4400" dirty="0" err="1"/>
              <a:t>trafte</a:t>
            </a:r>
            <a:r>
              <a:rPr lang="de-DE" sz="4400" dirty="0"/>
              <a:t/>
            </a:r>
            <a:br>
              <a:rPr lang="de-DE" sz="4400" dirty="0"/>
            </a:br>
            <a:endParaRPr lang="de-DE" sz="4400" dirty="0"/>
          </a:p>
          <a:p>
            <a:r>
              <a:rPr lang="de-DE" sz="4400" b="1" dirty="0"/>
              <a:t>Er ______ zu seiner Frau: „ Wir müssen die Gans braten!“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/>
              <a:t>sagt</a:t>
            </a:r>
            <a:br>
              <a:rPr lang="de-DE" sz="4400" dirty="0"/>
            </a:br>
            <a:r>
              <a:rPr lang="de-DE" sz="4400" dirty="0"/>
              <a:t>sagte</a:t>
            </a:r>
            <a:br>
              <a:rPr lang="de-DE" sz="4400" dirty="0"/>
            </a:br>
            <a:r>
              <a:rPr lang="de-DE" sz="4400" dirty="0"/>
              <a:t>sag</a:t>
            </a:r>
            <a:br>
              <a:rPr lang="de-DE" sz="4400" dirty="0"/>
            </a:br>
            <a:r>
              <a:rPr lang="de-DE" sz="4400" dirty="0"/>
              <a:t>sieg</a:t>
            </a:r>
            <a:br>
              <a:rPr lang="de-DE" sz="4400" dirty="0"/>
            </a:br>
            <a:endParaRPr lang="de-DE" sz="4400" dirty="0"/>
          </a:p>
          <a:p>
            <a:r>
              <a:rPr lang="de-DE" sz="4400" b="1" dirty="0"/>
              <a:t>Also ______ die Frau die Gans und ______ den Tisch.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 err="1"/>
              <a:t>bratte</a:t>
            </a:r>
            <a:r>
              <a:rPr lang="de-DE" sz="4400" dirty="0"/>
              <a:t>, deckte</a:t>
            </a:r>
            <a:br>
              <a:rPr lang="de-DE" sz="4400" dirty="0"/>
            </a:br>
            <a:r>
              <a:rPr lang="de-DE" sz="4400" dirty="0"/>
              <a:t>briet, dachte</a:t>
            </a:r>
            <a:br>
              <a:rPr lang="de-DE" sz="4400" dirty="0"/>
            </a:br>
            <a:r>
              <a:rPr lang="de-DE" sz="4400" dirty="0"/>
              <a:t>briet, deckte</a:t>
            </a:r>
            <a:br>
              <a:rPr lang="de-DE" sz="4400" dirty="0"/>
            </a:br>
            <a:r>
              <a:rPr lang="de-DE" sz="4400" dirty="0" err="1"/>
              <a:t>bratte</a:t>
            </a:r>
            <a:r>
              <a:rPr lang="de-DE" sz="4400" dirty="0"/>
              <a:t>, deckte</a:t>
            </a:r>
            <a:br>
              <a:rPr lang="de-DE" sz="4400" dirty="0"/>
            </a:br>
            <a:endParaRPr lang="de-DE" sz="4400" dirty="0"/>
          </a:p>
          <a:p>
            <a:r>
              <a:rPr lang="de-DE" sz="4400" b="1" dirty="0"/>
              <a:t>Aber sie ______ kein Brot. Der Mann ______ : „ Wie können wir ohne Brot essen? Ich werde die Gans dem Reichen bringen und ihn um Brot bitten.“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 err="1"/>
              <a:t>habten</a:t>
            </a:r>
            <a:r>
              <a:rPr lang="de-DE" sz="4400" dirty="0"/>
              <a:t>, sagte</a:t>
            </a:r>
            <a:br>
              <a:rPr lang="de-DE" sz="4400" dirty="0"/>
            </a:br>
            <a:r>
              <a:rPr lang="de-DE" sz="4400" dirty="0"/>
              <a:t>habt, sieg</a:t>
            </a:r>
            <a:br>
              <a:rPr lang="de-DE" sz="4400" dirty="0"/>
            </a:br>
            <a:r>
              <a:rPr lang="de-DE" sz="4400" dirty="0"/>
              <a:t>hatten, sagte</a:t>
            </a:r>
            <a:br>
              <a:rPr lang="de-DE" sz="4400" dirty="0"/>
            </a:br>
            <a:r>
              <a:rPr lang="de-DE" sz="4400" dirty="0"/>
              <a:t>hatten, siegten</a:t>
            </a:r>
            <a:br>
              <a:rPr lang="de-DE" sz="4400" dirty="0"/>
            </a:br>
            <a:endParaRPr lang="de-DE" sz="4400" dirty="0"/>
          </a:p>
          <a:p>
            <a:r>
              <a:rPr lang="de-DE" sz="4400" b="1" dirty="0"/>
              <a:t>„Gott segne dich!“, ______ ihm seine Frau und ______ ihm sorgenvoll.</a:t>
            </a:r>
            <a:r>
              <a:rPr lang="de-DE" sz="4400" dirty="0"/>
              <a:t/>
            </a:r>
            <a:br>
              <a:rPr lang="de-DE" sz="4400" dirty="0"/>
            </a:br>
            <a:r>
              <a:rPr lang="de-DE" sz="4400" dirty="0"/>
              <a:t>antwortet, verabschiedete</a:t>
            </a:r>
            <a:br>
              <a:rPr lang="de-DE" sz="4400" dirty="0"/>
            </a:br>
            <a:r>
              <a:rPr lang="de-DE" sz="4400" dirty="0"/>
              <a:t>antwortete, verabschiedete</a:t>
            </a:r>
            <a:br>
              <a:rPr lang="de-DE" sz="4400" dirty="0"/>
            </a:br>
            <a:r>
              <a:rPr lang="de-DE" sz="4400" dirty="0"/>
              <a:t>antwortete, verabschiedet</a:t>
            </a:r>
            <a:br>
              <a:rPr lang="de-DE" sz="4400" dirty="0"/>
            </a:br>
            <a:r>
              <a:rPr lang="de-DE" sz="4400" dirty="0"/>
              <a:t>antworte, verabschiedete</a:t>
            </a:r>
            <a:br>
              <a:rPr lang="de-DE" sz="4400" dirty="0"/>
            </a:br>
            <a:endParaRPr lang="de-DE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92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0000" lnSpcReduction="20000"/>
          </a:bodyPr>
          <a:lstStyle/>
          <a:p>
            <a:r>
              <a:rPr lang="de-DE" b="1" dirty="0"/>
              <a:t>So ______ der Mann zum Reichen und ______ : „Ich bringe dir eine Gans. Bitte, nimm dieses Geschenk und gib mir Brot. Ich habe kein Essen mehr für meine Kinder.“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kam, sagte</a:t>
            </a:r>
            <a:br>
              <a:rPr lang="de-DE" dirty="0"/>
            </a:br>
            <a:r>
              <a:rPr lang="de-DE" dirty="0" err="1"/>
              <a:t>kommte</a:t>
            </a:r>
            <a:r>
              <a:rPr lang="de-DE" dirty="0"/>
              <a:t>, sagte</a:t>
            </a:r>
            <a:br>
              <a:rPr lang="de-DE" dirty="0"/>
            </a:br>
            <a:r>
              <a:rPr lang="de-DE" dirty="0" err="1"/>
              <a:t>kammte</a:t>
            </a:r>
            <a:r>
              <a:rPr lang="de-DE" dirty="0"/>
              <a:t>, sieg</a:t>
            </a:r>
            <a:br>
              <a:rPr lang="de-DE" dirty="0"/>
            </a:br>
            <a:r>
              <a:rPr lang="de-DE" dirty="0"/>
              <a:t>kam, sieg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„Also gut,“ _______ der reiche Mann, „du kannst mir die Gans schenken. Aber du sollst sie gerecht teilen, dann gebe ich dir Brot.“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erwudert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erwidert</a:t>
            </a:r>
            <a:br>
              <a:rPr lang="de-DE" dirty="0"/>
            </a:br>
            <a:r>
              <a:rPr lang="de-DE" dirty="0"/>
              <a:t>erwiderte</a:t>
            </a:r>
            <a:br>
              <a:rPr lang="de-DE" dirty="0"/>
            </a:br>
            <a:r>
              <a:rPr lang="de-DE" dirty="0"/>
              <a:t>erwidertet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Die Familie des Herrn ______ </a:t>
            </a:r>
            <a:r>
              <a:rPr lang="de-DE" b="1" dirty="0" err="1"/>
              <a:t>gross</a:t>
            </a:r>
            <a:r>
              <a:rPr lang="de-DE" b="1" dirty="0"/>
              <a:t>. Da ______ er und seine Frau, zwei Söhne und zwei Töchter.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war, waren</a:t>
            </a:r>
            <a:br>
              <a:rPr lang="de-DE" dirty="0"/>
            </a:br>
            <a:r>
              <a:rPr lang="de-DE" dirty="0"/>
              <a:t>wurde, wurden</a:t>
            </a:r>
            <a:br>
              <a:rPr lang="de-DE" dirty="0"/>
            </a:br>
            <a:r>
              <a:rPr lang="de-DE" dirty="0"/>
              <a:t>wurde, wurde</a:t>
            </a:r>
            <a:br>
              <a:rPr lang="de-DE" dirty="0"/>
            </a:br>
            <a:r>
              <a:rPr lang="de-DE" dirty="0"/>
              <a:t>war, war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Der Mann ______ ein Messer und ______ , die Gans zu teilen.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nahm, beginnt</a:t>
            </a:r>
            <a:br>
              <a:rPr lang="de-DE" dirty="0"/>
            </a:br>
            <a:r>
              <a:rPr lang="de-DE" dirty="0"/>
              <a:t>nehmt, beginnt</a:t>
            </a:r>
            <a:br>
              <a:rPr lang="de-DE" dirty="0"/>
            </a:br>
            <a:r>
              <a:rPr lang="de-DE" dirty="0"/>
              <a:t>nahm, </a:t>
            </a:r>
            <a:r>
              <a:rPr lang="de-DE" dirty="0" err="1"/>
              <a:t>begonn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nahm, begann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Zuerst ______ er den Kopf ___ und ______ ihn dem Herrn: „Dies ist für dich, denn du bist der Kopf der Familie.“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schneidete</a:t>
            </a:r>
            <a:r>
              <a:rPr lang="de-DE" dirty="0"/>
              <a:t> ab, gab</a:t>
            </a:r>
            <a:br>
              <a:rPr lang="de-DE" dirty="0"/>
            </a:br>
            <a:r>
              <a:rPr lang="de-DE" dirty="0"/>
              <a:t>schnitt ab, gab</a:t>
            </a:r>
            <a:br>
              <a:rPr lang="de-DE" dirty="0"/>
            </a:br>
            <a:r>
              <a:rPr lang="de-DE" dirty="0"/>
              <a:t>schnitt ab, gibt</a:t>
            </a:r>
            <a:br>
              <a:rPr lang="de-DE" dirty="0"/>
            </a:br>
            <a:r>
              <a:rPr lang="de-DE" dirty="0" err="1"/>
              <a:t>schneidete</a:t>
            </a:r>
            <a:r>
              <a:rPr lang="de-DE" dirty="0"/>
              <a:t> ab, gibt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9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0000" lnSpcReduction="20000"/>
          </a:bodyPr>
          <a:lstStyle/>
          <a:p>
            <a:r>
              <a:rPr lang="de-DE" sz="3500" b="1" dirty="0"/>
              <a:t>Er ______ den Bürzel ___ und ______ ____ an die Frau: „Du sollst zu Hause sitzen. Das ist für dich.“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/>
              <a:t>schnitt ab, richtete sich</a:t>
            </a:r>
            <a:br>
              <a:rPr lang="de-DE" sz="3500" dirty="0"/>
            </a:br>
            <a:r>
              <a:rPr lang="de-DE" sz="3500" dirty="0" err="1"/>
              <a:t>schneidete</a:t>
            </a:r>
            <a:r>
              <a:rPr lang="de-DE" sz="3500" dirty="0"/>
              <a:t> ab, richtete sich</a:t>
            </a:r>
            <a:br>
              <a:rPr lang="de-DE" sz="3500" dirty="0"/>
            </a:br>
            <a:r>
              <a:rPr lang="de-DE" sz="3500" dirty="0"/>
              <a:t>schnitt ab, roch sich</a:t>
            </a:r>
            <a:br>
              <a:rPr lang="de-DE" sz="3500" dirty="0"/>
            </a:br>
            <a:r>
              <a:rPr lang="de-DE" sz="3500" dirty="0" err="1"/>
              <a:t>schneidete</a:t>
            </a:r>
            <a:r>
              <a:rPr lang="de-DE" sz="3500" dirty="0"/>
              <a:t> ab, roch sich</a:t>
            </a:r>
            <a:br>
              <a:rPr lang="de-DE" sz="3500" dirty="0"/>
            </a:br>
            <a:endParaRPr lang="de-DE" sz="3500" dirty="0"/>
          </a:p>
          <a:p>
            <a:r>
              <a:rPr lang="de-DE" sz="3500" b="1" dirty="0"/>
              <a:t>Die Söhne ______ zwei </a:t>
            </a:r>
            <a:r>
              <a:rPr lang="de-DE" sz="3500" b="1" dirty="0" err="1"/>
              <a:t>Füsse</a:t>
            </a:r>
            <a:r>
              <a:rPr lang="de-DE" sz="3500" b="1" dirty="0"/>
              <a:t> : „Das sind für euch, damit ihr einmal den Weg eures Vaters geht.“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 err="1"/>
              <a:t>erhalteten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/>
              <a:t>erhalt</a:t>
            </a:r>
            <a:br>
              <a:rPr lang="de-DE" sz="3500" dirty="0"/>
            </a:br>
            <a:r>
              <a:rPr lang="de-DE" sz="3500" dirty="0"/>
              <a:t>erhielt</a:t>
            </a:r>
            <a:br>
              <a:rPr lang="de-DE" sz="3500" dirty="0"/>
            </a:br>
            <a:r>
              <a:rPr lang="de-DE" sz="3500" dirty="0"/>
              <a:t>erhielten</a:t>
            </a:r>
            <a:br>
              <a:rPr lang="de-DE" sz="3500" dirty="0"/>
            </a:br>
            <a:endParaRPr lang="de-DE" sz="3500" dirty="0"/>
          </a:p>
          <a:p>
            <a:r>
              <a:rPr lang="de-DE" sz="3500" b="1" dirty="0"/>
              <a:t>Die Töchter ______ die Flügel. „Wenn ihr </a:t>
            </a:r>
            <a:r>
              <a:rPr lang="de-DE" sz="3500" b="1" dirty="0" err="1"/>
              <a:t>gross</a:t>
            </a:r>
            <a:r>
              <a:rPr lang="de-DE" sz="3500" b="1" dirty="0"/>
              <a:t> seid, werdet ihr aus dem Nest fliegen, also gebe ich euch die Flügel.“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/>
              <a:t>bekamen</a:t>
            </a:r>
            <a:br>
              <a:rPr lang="de-DE" sz="3500" dirty="0"/>
            </a:br>
            <a:r>
              <a:rPr lang="de-DE" sz="3500" dirty="0" err="1"/>
              <a:t>bekommte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/>
              <a:t>bekam</a:t>
            </a:r>
            <a:br>
              <a:rPr lang="de-DE" sz="3500" dirty="0"/>
            </a:br>
            <a:r>
              <a:rPr lang="de-DE" sz="3500" dirty="0" err="1"/>
              <a:t>bekommten</a:t>
            </a:r>
            <a:r>
              <a:rPr lang="de-DE" sz="3500" dirty="0"/>
              <a:t/>
            </a:r>
            <a:br>
              <a:rPr lang="de-DE" sz="3500" dirty="0"/>
            </a:br>
            <a:endParaRPr lang="de-DE" sz="3500" dirty="0"/>
          </a:p>
          <a:p>
            <a:r>
              <a:rPr lang="de-DE" sz="3500" b="1" dirty="0"/>
              <a:t>Den Körper der Gans ______ der Mann für sich ___.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 err="1"/>
              <a:t>hebte</a:t>
            </a:r>
            <a:r>
              <a:rPr lang="de-DE" sz="3500" dirty="0"/>
              <a:t> auf</a:t>
            </a:r>
            <a:br>
              <a:rPr lang="de-DE" sz="3500" dirty="0"/>
            </a:br>
            <a:r>
              <a:rPr lang="de-DE" sz="3500" dirty="0"/>
              <a:t>hebt auf</a:t>
            </a:r>
            <a:br>
              <a:rPr lang="de-DE" sz="3500" dirty="0"/>
            </a:br>
            <a:r>
              <a:rPr lang="de-DE" sz="3500" dirty="0" err="1"/>
              <a:t>hobte</a:t>
            </a:r>
            <a:r>
              <a:rPr lang="de-DE" sz="3500" dirty="0"/>
              <a:t> auf</a:t>
            </a:r>
            <a:br>
              <a:rPr lang="de-DE" sz="3500" dirty="0"/>
            </a:br>
            <a:r>
              <a:rPr lang="de-DE" sz="3500" dirty="0"/>
              <a:t>hob auf</a:t>
            </a:r>
            <a:br>
              <a:rPr lang="de-DE" sz="3500" dirty="0"/>
            </a:br>
            <a:endParaRPr lang="de-DE" sz="3500" dirty="0"/>
          </a:p>
          <a:p>
            <a:r>
              <a:rPr lang="de-DE" sz="3500" b="1" dirty="0"/>
              <a:t>Der Herr ______ und ______ den armen Mann: „Du hast deine Gans gut geteilt. Deshalb gebe ich dir Brot und Geld, und die Gans sollst du auch haben.“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/>
              <a:t>lachte, lobtet</a:t>
            </a:r>
            <a:br>
              <a:rPr lang="de-DE" sz="3500" dirty="0"/>
            </a:br>
            <a:r>
              <a:rPr lang="de-DE" sz="3500" dirty="0"/>
              <a:t>lachte, lieb</a:t>
            </a:r>
            <a:br>
              <a:rPr lang="de-DE" sz="3500" dirty="0"/>
            </a:br>
            <a:r>
              <a:rPr lang="de-DE" sz="3500" dirty="0"/>
              <a:t>lachtet, </a:t>
            </a:r>
            <a:r>
              <a:rPr lang="de-DE" sz="3500" dirty="0" err="1"/>
              <a:t>lobtete</a:t>
            </a:r>
            <a:r>
              <a:rPr lang="de-DE" sz="3500" dirty="0"/>
              <a:t/>
            </a:r>
            <a:br>
              <a:rPr lang="de-DE" sz="3500" dirty="0"/>
            </a:br>
            <a:r>
              <a:rPr lang="de-DE" sz="3500" dirty="0"/>
              <a:t>lachte, lobte </a:t>
            </a:r>
          </a:p>
          <a:p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val="23835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Präteritum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err="1"/>
              <a:t>Präteritum</a:t>
            </a:r>
            <a:r>
              <a:rPr lang="ru-RU" dirty="0"/>
              <a:t> или </a:t>
            </a:r>
            <a:r>
              <a:rPr lang="ru-RU" i="1" dirty="0" err="1" smtClean="0"/>
              <a:t>Imperfekt</a:t>
            </a:r>
            <a:r>
              <a:rPr lang="ru-RU" dirty="0" smtClean="0"/>
              <a:t> </a:t>
            </a:r>
            <a:r>
              <a:rPr lang="ru-RU" dirty="0"/>
              <a:t>—  это простое </a:t>
            </a:r>
            <a:r>
              <a:rPr lang="ru-RU" dirty="0" smtClean="0">
                <a:solidFill>
                  <a:srgbClr val="7030A0"/>
                </a:solidFill>
              </a:rPr>
              <a:t>прошедшее время.</a:t>
            </a:r>
            <a:r>
              <a:rPr lang="ru-RU" dirty="0" smtClean="0"/>
              <a:t> </a:t>
            </a:r>
            <a:r>
              <a:rPr lang="ru-RU" dirty="0"/>
              <a:t>Служит для передачи действия в прошлом, встречается в повествовании. </a:t>
            </a:r>
            <a:r>
              <a:rPr lang="ru-RU" dirty="0" smtClean="0"/>
              <a:t>Это время </a:t>
            </a:r>
            <a:r>
              <a:rPr lang="ru-RU" dirty="0"/>
              <a:t>не требует образования сложных конструкций, состоящих из смыслового и вспомогательного глаголов, что позволяет относить его к простым формам. Но, вместе с тем, </a:t>
            </a:r>
            <a:r>
              <a:rPr lang="ru-RU" dirty="0" err="1"/>
              <a:t>Präteritum</a:t>
            </a:r>
            <a:r>
              <a:rPr lang="ru-RU" dirty="0"/>
              <a:t> сильных глаголов образуется не по общим правилам, то есть имеет собственные особенности образования. Таким образом, </a:t>
            </a:r>
            <a:r>
              <a:rPr lang="ru-RU" dirty="0" err="1"/>
              <a:t>Präteritum</a:t>
            </a:r>
            <a:r>
              <a:rPr lang="ru-RU" dirty="0"/>
              <a:t> – это ещё и одна из немецких глагольных форм наряду с </a:t>
            </a:r>
            <a:r>
              <a:rPr lang="ru-RU" dirty="0" err="1"/>
              <a:t>Infinitiv</a:t>
            </a:r>
            <a:r>
              <a:rPr lang="ru-RU" dirty="0"/>
              <a:t> и </a:t>
            </a:r>
            <a:r>
              <a:rPr lang="ru-RU" dirty="0" err="1"/>
              <a:t>Partizip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31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Образование. Слабые глаголы.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Претеритум</a:t>
            </a:r>
            <a:r>
              <a:rPr lang="ru-RU" dirty="0"/>
              <a:t> от слабых глаголов образуется обычно путем добавления суффикса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t</a:t>
            </a:r>
            <a:r>
              <a:rPr lang="ru-RU" b="1" dirty="0"/>
              <a:t>-</a:t>
            </a:r>
            <a:r>
              <a:rPr lang="ru-RU" dirty="0"/>
              <a:t> к основе глагола</a:t>
            </a:r>
          </a:p>
          <a:p>
            <a:r>
              <a:rPr lang="ru-RU" b="1" dirty="0"/>
              <a:t>Например: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fragen</a:t>
            </a:r>
            <a:r>
              <a:rPr lang="ru-RU" dirty="0"/>
              <a:t> — </a:t>
            </a:r>
            <a:r>
              <a:rPr lang="ru-RU" dirty="0" err="1"/>
              <a:t>frag</a:t>
            </a:r>
            <a:r>
              <a:rPr lang="ru-RU" b="1" dirty="0" err="1">
                <a:solidFill>
                  <a:srgbClr val="7030A0"/>
                </a:solidFill>
              </a:rPr>
              <a:t>t</a:t>
            </a:r>
            <a:r>
              <a:rPr lang="ru-RU" dirty="0" err="1"/>
              <a:t>en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malen</a:t>
            </a:r>
            <a:r>
              <a:rPr lang="ru-RU" dirty="0"/>
              <a:t> — </a:t>
            </a:r>
            <a:r>
              <a:rPr lang="ru-RU" dirty="0" err="1"/>
              <a:t>mal</a:t>
            </a:r>
            <a:r>
              <a:rPr lang="ru-RU" b="1" dirty="0" err="1">
                <a:solidFill>
                  <a:srgbClr val="7030A0"/>
                </a:solidFill>
              </a:rPr>
              <a:t>t</a:t>
            </a:r>
            <a:r>
              <a:rPr lang="ru-RU" dirty="0" err="1"/>
              <a:t>en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legen</a:t>
            </a:r>
            <a:r>
              <a:rPr lang="ru-RU" dirty="0"/>
              <a:t> — </a:t>
            </a:r>
            <a:r>
              <a:rPr lang="ru-RU" dirty="0" err="1"/>
              <a:t>leg</a:t>
            </a:r>
            <a:r>
              <a:rPr lang="ru-RU" b="1" dirty="0" err="1">
                <a:solidFill>
                  <a:srgbClr val="7030A0"/>
                </a:solidFill>
              </a:rPr>
              <a:t>t</a:t>
            </a:r>
            <a:r>
              <a:rPr lang="ru-RU" dirty="0" err="1"/>
              <a:t>en</a:t>
            </a:r>
            <a:endParaRPr lang="ru-RU" dirty="0"/>
          </a:p>
          <a:p>
            <a:r>
              <a:rPr lang="ru-RU" dirty="0"/>
              <a:t>Если основа глагола оканчивается на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d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или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t</a:t>
            </a:r>
            <a:r>
              <a:rPr lang="ru-RU" dirty="0"/>
              <a:t> , то между основой и суффиксом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t</a:t>
            </a:r>
            <a:r>
              <a:rPr lang="ru-RU" b="1" dirty="0"/>
              <a:t>-</a:t>
            </a:r>
            <a:r>
              <a:rPr lang="ru-RU" dirty="0"/>
              <a:t> вставляется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e</a:t>
            </a:r>
            <a:r>
              <a:rPr lang="ru-RU" b="1" dirty="0"/>
              <a:t>-</a:t>
            </a:r>
            <a:endParaRPr lang="ru-RU" dirty="0"/>
          </a:p>
          <a:p>
            <a:r>
              <a:rPr lang="ru-RU" b="1" dirty="0"/>
              <a:t>Например: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arbei</a:t>
            </a:r>
            <a:r>
              <a:rPr lang="ru-RU" b="1" dirty="0" err="1">
                <a:solidFill>
                  <a:srgbClr val="7030A0"/>
                </a:solidFill>
              </a:rPr>
              <a:t>t</a:t>
            </a:r>
            <a:r>
              <a:rPr lang="ru-RU" dirty="0" err="1"/>
              <a:t>en</a:t>
            </a:r>
            <a:r>
              <a:rPr lang="ru-RU" dirty="0"/>
              <a:t> — </a:t>
            </a:r>
            <a:r>
              <a:rPr lang="ru-RU" dirty="0" err="1"/>
              <a:t>arbeit</a:t>
            </a:r>
            <a:r>
              <a:rPr lang="ru-RU" b="1" dirty="0" err="1">
                <a:solidFill>
                  <a:srgbClr val="7030A0"/>
                </a:solidFill>
              </a:rPr>
              <a:t>et</a:t>
            </a:r>
            <a:r>
              <a:rPr lang="ru-RU" dirty="0" err="1"/>
              <a:t>en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re</a:t>
            </a:r>
            <a:r>
              <a:rPr lang="ru-RU" b="1" dirty="0" err="1">
                <a:solidFill>
                  <a:srgbClr val="7030A0"/>
                </a:solidFill>
              </a:rPr>
              <a:t>d</a:t>
            </a:r>
            <a:r>
              <a:rPr lang="ru-RU" dirty="0" err="1"/>
              <a:t>en</a:t>
            </a:r>
            <a:r>
              <a:rPr lang="ru-RU" dirty="0"/>
              <a:t> — </a:t>
            </a:r>
            <a:r>
              <a:rPr lang="ru-RU" dirty="0" err="1"/>
              <a:t>red</a:t>
            </a:r>
            <a:r>
              <a:rPr lang="ru-RU" b="1" dirty="0" err="1">
                <a:solidFill>
                  <a:srgbClr val="7030A0"/>
                </a:solidFill>
              </a:rPr>
              <a:t>et</a:t>
            </a:r>
            <a:r>
              <a:rPr lang="ru-RU" dirty="0" err="1"/>
              <a:t>en</a:t>
            </a:r>
            <a:endParaRPr lang="ru-RU" dirty="0"/>
          </a:p>
          <a:p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e</a:t>
            </a:r>
            <a:r>
              <a:rPr lang="ru-RU" b="1" dirty="0"/>
              <a:t>-</a:t>
            </a:r>
            <a:r>
              <a:rPr lang="ru-RU" dirty="0"/>
              <a:t> также вставляется между основой глагола и суффиксом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t</a:t>
            </a:r>
            <a:r>
              <a:rPr lang="ru-RU" b="1" dirty="0"/>
              <a:t>-</a:t>
            </a:r>
            <a:r>
              <a:rPr lang="ru-RU" dirty="0"/>
              <a:t> если основа оканчивается на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m</a:t>
            </a:r>
            <a:r>
              <a:rPr lang="ru-RU" dirty="0"/>
              <a:t> или </a:t>
            </a:r>
            <a:r>
              <a:rPr lang="ru-RU" b="1" dirty="0"/>
              <a:t>-</a:t>
            </a:r>
            <a:r>
              <a:rPr lang="ru-RU" b="1" dirty="0">
                <a:solidFill>
                  <a:srgbClr val="7030A0"/>
                </a:solidFill>
              </a:rPr>
              <a:t>n</a:t>
            </a:r>
            <a:r>
              <a:rPr lang="ru-RU" dirty="0"/>
              <a:t> и этому согласному предшествует еще один согласный (кроме </a:t>
            </a:r>
            <a:r>
              <a:rPr lang="ru-RU" b="1" dirty="0">
                <a:solidFill>
                  <a:srgbClr val="7030A0"/>
                </a:solidFill>
              </a:rPr>
              <a:t>l</a:t>
            </a:r>
            <a:r>
              <a:rPr lang="ru-RU" dirty="0"/>
              <a:t> и </a:t>
            </a:r>
            <a:r>
              <a:rPr lang="ru-RU" b="1" dirty="0">
                <a:solidFill>
                  <a:srgbClr val="7030A0"/>
                </a:solidFill>
              </a:rPr>
              <a:t>r</a:t>
            </a:r>
            <a:r>
              <a:rPr lang="ru-RU" dirty="0"/>
              <a:t>)</a:t>
            </a:r>
          </a:p>
          <a:p>
            <a:r>
              <a:rPr lang="ru-RU" b="1" dirty="0"/>
              <a:t>Например: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a</a:t>
            </a:r>
            <a:r>
              <a:rPr lang="ru-RU" b="1" dirty="0" err="1">
                <a:solidFill>
                  <a:srgbClr val="7030A0"/>
                </a:solidFill>
              </a:rPr>
              <a:t>tm</a:t>
            </a:r>
            <a:r>
              <a:rPr lang="ru-RU" dirty="0" err="1"/>
              <a:t>en</a:t>
            </a:r>
            <a:r>
              <a:rPr lang="ru-RU" dirty="0"/>
              <a:t> — </a:t>
            </a:r>
            <a:r>
              <a:rPr lang="ru-RU" dirty="0" err="1"/>
              <a:t>atm</a:t>
            </a:r>
            <a:r>
              <a:rPr lang="ru-RU" b="1" dirty="0" err="1">
                <a:solidFill>
                  <a:srgbClr val="7030A0"/>
                </a:solidFill>
              </a:rPr>
              <a:t>et</a:t>
            </a:r>
            <a:r>
              <a:rPr lang="ru-RU" dirty="0" err="1"/>
              <a:t>en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rec</a:t>
            </a:r>
            <a:r>
              <a:rPr lang="ru-RU" b="1" dirty="0" err="1">
                <a:solidFill>
                  <a:srgbClr val="7030A0"/>
                </a:solidFill>
              </a:rPr>
              <a:t>hn</a:t>
            </a:r>
            <a:r>
              <a:rPr lang="ru-RU" dirty="0" err="1"/>
              <a:t>en</a:t>
            </a:r>
            <a:r>
              <a:rPr lang="ru-RU" dirty="0"/>
              <a:t> — </a:t>
            </a:r>
            <a:r>
              <a:rPr lang="ru-RU" dirty="0" err="1"/>
              <a:t>rechn</a:t>
            </a:r>
            <a:r>
              <a:rPr lang="ru-RU" b="1" dirty="0" err="1">
                <a:solidFill>
                  <a:srgbClr val="7030A0"/>
                </a:solidFill>
              </a:rPr>
              <a:t>et</a:t>
            </a:r>
            <a:r>
              <a:rPr lang="ru-RU" dirty="0" err="1">
                <a:solidFill>
                  <a:srgbClr val="7030A0"/>
                </a:solidFill>
              </a:rPr>
              <a:t>e</a:t>
            </a:r>
            <a:r>
              <a:rPr lang="ru-RU" dirty="0" err="1"/>
              <a:t>n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8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Личные окончания в </a:t>
            </a:r>
            <a:r>
              <a:rPr lang="ru-RU" dirty="0" err="1"/>
              <a:t>Präteritum</a:t>
            </a:r>
            <a:r>
              <a:rPr lang="ru-RU" dirty="0"/>
              <a:t> для слабых глаголов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Таким </a:t>
            </a:r>
            <a:r>
              <a:rPr lang="ru-RU" sz="2400" dirty="0"/>
              <a:t>образом, в </a:t>
            </a:r>
            <a:r>
              <a:rPr lang="ru-RU" sz="2400" dirty="0" err="1"/>
              <a:t>Präteritum</a:t>
            </a:r>
            <a:r>
              <a:rPr lang="ru-RU" sz="2400" dirty="0"/>
              <a:t> формы первого и третьего лица единственного числа </a:t>
            </a:r>
            <a:r>
              <a:rPr lang="ru-RU" sz="2400" dirty="0" smtClean="0"/>
              <a:t>совпадают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751488"/>
              </p:ext>
            </p:extLst>
          </p:nvPr>
        </p:nvGraphicFramePr>
        <p:xfrm>
          <a:off x="395536" y="1484784"/>
          <a:ext cx="8229600" cy="1463040"/>
        </p:xfrm>
        <a:graphic>
          <a:graphicData uri="http://schemas.openxmlformats.org/drawingml/2006/table">
            <a:tbl>
              <a:tblPr/>
              <a:tblGrid>
                <a:gridCol w="1584176"/>
                <a:gridCol w="3312368"/>
                <a:gridCol w="3333056"/>
              </a:tblGrid>
              <a:tr h="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Лицо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Единственное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Множественное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615716"/>
              </p:ext>
            </p:extLst>
          </p:nvPr>
        </p:nvGraphicFramePr>
        <p:xfrm>
          <a:off x="457200" y="3068960"/>
          <a:ext cx="8229600" cy="1950720"/>
        </p:xfrm>
        <a:graphic>
          <a:graphicData uri="http://schemas.openxmlformats.org/drawingml/2006/table">
            <a:tbl>
              <a:tblPr/>
              <a:tblGrid>
                <a:gridCol w="1522512"/>
                <a:gridCol w="3312368"/>
                <a:gridCol w="3394720"/>
              </a:tblGrid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Лицо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Единственное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Множественное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ich lach</a:t>
                      </a:r>
                      <a:r>
                        <a:rPr lang="en-US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US" b="1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wir lach</a:t>
                      </a:r>
                      <a:r>
                        <a:rPr lang="en-US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US" b="1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 lach</a:t>
                      </a:r>
                      <a:r>
                        <a:rPr lang="en-US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US" b="1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ihr lach</a:t>
                      </a:r>
                      <a:r>
                        <a:rPr lang="en-US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US" b="1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</a:t>
                      </a:r>
                      <a:b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sie lach</a:t>
                      </a:r>
                      <a:r>
                        <a:rPr lang="en-US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US" b="1" i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</a:t>
                      </a: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sie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lach</a:t>
                      </a:r>
                      <a:r>
                        <a:rPr lang="en-US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lang="en-US" b="1" i="1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5720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Образование. Сильные глаголы.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Präteritum</a:t>
            </a:r>
            <a:r>
              <a:rPr lang="ru-RU" sz="2400" dirty="0"/>
              <a:t> является одной из трех основных форм глагола. Поэтому для сильных глаголов его следует заучивать вместе с инфинитивом и </a:t>
            </a:r>
            <a:r>
              <a:rPr lang="ru-RU" sz="2400" dirty="0" err="1"/>
              <a:t>Partizip</a:t>
            </a:r>
            <a:r>
              <a:rPr lang="ru-RU" sz="2400" dirty="0"/>
              <a:t> II.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72778"/>
              </p:ext>
            </p:extLst>
          </p:nvPr>
        </p:nvGraphicFramePr>
        <p:xfrm>
          <a:off x="524036" y="2874526"/>
          <a:ext cx="8229600" cy="1402080"/>
        </p:xfrm>
        <a:graphic>
          <a:graphicData uri="http://schemas.openxmlformats.org/drawingml/2006/table">
            <a:tbl>
              <a:tblPr/>
              <a:tblGrid>
                <a:gridCol w="1152128"/>
                <a:gridCol w="3024336"/>
                <a:gridCol w="4053136"/>
              </a:tblGrid>
              <a:tr h="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Лицо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Единственное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Множественное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-en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-t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-en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814789"/>
              </p:ext>
            </p:extLst>
          </p:nvPr>
        </p:nvGraphicFramePr>
        <p:xfrm>
          <a:off x="539552" y="4509120"/>
          <a:ext cx="8229600" cy="1950720"/>
        </p:xfrm>
        <a:graphic>
          <a:graphicData uri="http://schemas.openxmlformats.org/drawingml/2006/table">
            <a:tbl>
              <a:tblPr/>
              <a:tblGrid>
                <a:gridCol w="1152128"/>
                <a:gridCol w="3024336"/>
                <a:gridCol w="4053136"/>
              </a:tblGrid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Лицо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Единственное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Множественное число</a:t>
                      </a:r>
                      <a:endParaRPr lang="ru-RU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E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ich lief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wir lief</a:t>
                      </a: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du lief</a:t>
                      </a: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ihr lief</a:t>
                      </a:r>
                      <a:r>
                        <a:rPr lang="en-US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</a:t>
                      </a:r>
                      <a:b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sie lief</a:t>
                      </a:r>
                      <a:b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sie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lief</a:t>
                      </a:r>
                      <a:r>
                        <a:rPr lang="en-US" b="1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CC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7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Модальные глаголы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Модальные же глаголы образуют </a:t>
            </a:r>
            <a:r>
              <a:rPr lang="en-US" i="1" dirty="0" err="1"/>
              <a:t>Präteritum</a:t>
            </a:r>
            <a:r>
              <a:rPr lang="en-US" i="1" dirty="0"/>
              <a:t> </a:t>
            </a:r>
            <a:r>
              <a:rPr lang="ru-RU" dirty="0"/>
              <a:t>как слабые – вставкой суффикса </a:t>
            </a:r>
            <a:r>
              <a:rPr lang="ru-RU" i="1" dirty="0"/>
              <a:t>-</a:t>
            </a:r>
            <a:r>
              <a:rPr lang="en-US" i="1" dirty="0">
                <a:solidFill>
                  <a:srgbClr val="7030A0"/>
                </a:solidFill>
              </a:rPr>
              <a:t>t</a:t>
            </a:r>
            <a:r>
              <a:rPr lang="en-US" i="1" dirty="0"/>
              <a:t>-</a:t>
            </a:r>
            <a:r>
              <a:rPr lang="en-US" dirty="0"/>
              <a:t>, </a:t>
            </a:r>
            <a:r>
              <a:rPr lang="ru-RU" dirty="0"/>
              <a:t>с той только особенностью, что </a:t>
            </a:r>
            <a:r>
              <a:rPr lang="en-US" i="1" dirty="0"/>
              <a:t>Umlaut (</a:t>
            </a:r>
            <a:r>
              <a:rPr lang="ru-RU" i="1" dirty="0"/>
              <a:t>перегласовка) </a:t>
            </a:r>
            <a:r>
              <a:rPr lang="ru-RU" dirty="0"/>
              <a:t>при этом „испаряется": 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müssen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—&gt;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musste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sollen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—&gt;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sollte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dürfen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—&gt;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durfte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können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—&gt;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konnte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wollen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 —&gt; </a:t>
            </a:r>
            <a:r>
              <a:rPr lang="en-US" i="1" dirty="0" err="1">
                <a:solidFill>
                  <a:schemeClr val="accent3">
                    <a:lumMod val="50000"/>
                  </a:schemeClr>
                </a:solidFill>
              </a:rPr>
              <a:t>wollte</a:t>
            </a:r>
            <a:r>
              <a:rPr lang="en-US" i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Например:</a:t>
            </a:r>
          </a:p>
          <a:p>
            <a:pPr marL="0" indent="0">
              <a:buNone/>
            </a:pP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Ich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konnte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in die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Schweiz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fahren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Ich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hatte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Glück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Ich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war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noch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nie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in der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Schweiz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. </a:t>
            </a:r>
            <a:r>
              <a:rPr lang="en-US" i="1" dirty="0"/>
              <a:t>– </a:t>
            </a:r>
            <a:r>
              <a:rPr lang="ru-RU" i="1" dirty="0"/>
              <a:t>Я смог поехать в Швейцарию. Мне </a:t>
            </a:r>
            <a:r>
              <a:rPr lang="ru-RU" i="1" dirty="0" smtClean="0"/>
              <a:t>повезло. Я </a:t>
            </a:r>
            <a:r>
              <a:rPr lang="ru-RU" i="1" dirty="0"/>
              <a:t>еще никогда не был в Швейцарии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dirty="0"/>
              <a:t>Отдельно нужно запомнить: 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mögen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—&gt;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mochte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Ich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mochte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früher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Käse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Jetzt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mag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ich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keinen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</a:rPr>
              <a:t>Käse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</a:rPr>
              <a:t>. </a:t>
            </a:r>
            <a:r>
              <a:rPr lang="en-US" i="1" dirty="0"/>
              <a:t>– </a:t>
            </a:r>
            <a:r>
              <a:rPr lang="ru-RU" i="1" dirty="0"/>
              <a:t>Я раньше любил сыр. Теперь я не люблю сыра.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4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Есть несколько случаев, когда один и тот же глагол может быть и слабым, и сильным. При этом смысл его меняется. Например, </a:t>
            </a:r>
            <a:r>
              <a:rPr lang="ru-RU" i="1" dirty="0" err="1"/>
              <a:t>hängen</a:t>
            </a:r>
            <a:r>
              <a:rPr lang="ru-RU" i="1" dirty="0"/>
              <a:t> </a:t>
            </a:r>
            <a:r>
              <a:rPr lang="ru-RU" dirty="0"/>
              <a:t>в значении </a:t>
            </a:r>
            <a:r>
              <a:rPr lang="ru-RU" i="1" dirty="0"/>
              <a:t>вешать </a:t>
            </a:r>
            <a:r>
              <a:rPr lang="ru-RU" dirty="0"/>
              <a:t>имеет слабые формы, а в значении </a:t>
            </a:r>
            <a:r>
              <a:rPr lang="ru-RU" i="1" dirty="0"/>
              <a:t>висеть – </a:t>
            </a:r>
            <a:r>
              <a:rPr lang="ru-RU" dirty="0"/>
              <a:t>сильные (и вообще у таких „двойных" глаголов активный „двойник", как правило, имеет слабые формы, а пассивный – сильные):</a:t>
            </a:r>
          </a:p>
          <a:p>
            <a:r>
              <a:rPr lang="ru-RU" i="1" dirty="0" err="1"/>
              <a:t>Sie</a:t>
            </a:r>
            <a:r>
              <a:rPr lang="ru-RU" i="1" dirty="0"/>
              <a:t> </a:t>
            </a:r>
            <a:r>
              <a:rPr lang="ru-RU" i="1" dirty="0" err="1"/>
              <a:t>hängte</a:t>
            </a:r>
            <a:r>
              <a:rPr lang="ru-RU" i="1" dirty="0"/>
              <a:t> </a:t>
            </a:r>
            <a:r>
              <a:rPr lang="ru-RU" i="1" dirty="0" err="1"/>
              <a:t>das</a:t>
            </a:r>
            <a:r>
              <a:rPr lang="ru-RU" i="1" dirty="0"/>
              <a:t> </a:t>
            </a:r>
            <a:r>
              <a:rPr lang="ru-RU" i="1" dirty="0" err="1"/>
              <a:t>neue</a:t>
            </a:r>
            <a:r>
              <a:rPr lang="ru-RU" i="1" dirty="0"/>
              <a:t> </a:t>
            </a:r>
            <a:r>
              <a:rPr lang="ru-RU" i="1" dirty="0" err="1"/>
              <a:t>Bild</a:t>
            </a:r>
            <a:r>
              <a:rPr lang="ru-RU" i="1" dirty="0"/>
              <a:t> </a:t>
            </a:r>
            <a:r>
              <a:rPr lang="ru-RU" i="1" dirty="0" err="1"/>
              <a:t>an</a:t>
            </a:r>
            <a:r>
              <a:rPr lang="ru-RU" i="1" dirty="0"/>
              <a:t> </a:t>
            </a:r>
            <a:r>
              <a:rPr lang="ru-RU" i="1" dirty="0" err="1"/>
              <a:t>die</a:t>
            </a:r>
            <a:r>
              <a:rPr lang="ru-RU" i="1" dirty="0"/>
              <a:t> </a:t>
            </a:r>
            <a:r>
              <a:rPr lang="ru-RU" i="1" dirty="0" err="1"/>
              <a:t>Wand</a:t>
            </a:r>
            <a:r>
              <a:rPr lang="ru-RU" i="1" dirty="0"/>
              <a:t>. – Она повесила новую картину на стену.</a:t>
            </a:r>
            <a:endParaRPr lang="ru-RU" dirty="0"/>
          </a:p>
          <a:p>
            <a:r>
              <a:rPr lang="ru-RU" i="1" dirty="0" err="1"/>
              <a:t>Das</a:t>
            </a:r>
            <a:r>
              <a:rPr lang="ru-RU" i="1" dirty="0"/>
              <a:t> </a:t>
            </a:r>
            <a:r>
              <a:rPr lang="ru-RU" i="1" dirty="0" err="1"/>
              <a:t>Bild</a:t>
            </a:r>
            <a:r>
              <a:rPr lang="ru-RU" i="1" dirty="0"/>
              <a:t> </a:t>
            </a:r>
            <a:r>
              <a:rPr lang="ru-RU" i="1" dirty="0" err="1"/>
              <a:t>hing</a:t>
            </a:r>
            <a:r>
              <a:rPr lang="ru-RU" i="1" dirty="0"/>
              <a:t> </a:t>
            </a:r>
            <a:r>
              <a:rPr lang="ru-RU" i="1" dirty="0" err="1"/>
              <a:t>schief</a:t>
            </a:r>
            <a:r>
              <a:rPr lang="ru-RU" i="1" dirty="0"/>
              <a:t> </a:t>
            </a:r>
            <a:r>
              <a:rPr lang="ru-RU" i="1" dirty="0" err="1"/>
              <a:t>an</a:t>
            </a:r>
            <a:r>
              <a:rPr lang="ru-RU" i="1" dirty="0"/>
              <a:t> </a:t>
            </a:r>
            <a:r>
              <a:rPr lang="ru-RU" i="1" dirty="0" err="1"/>
              <a:t>der</a:t>
            </a:r>
            <a:r>
              <a:rPr lang="ru-RU" i="1" dirty="0"/>
              <a:t> </a:t>
            </a:r>
            <a:r>
              <a:rPr lang="ru-RU" i="1" dirty="0" err="1"/>
              <a:t>Wand</a:t>
            </a:r>
            <a:r>
              <a:rPr lang="ru-RU" i="1" dirty="0"/>
              <a:t>. – Картина висела на стене криво.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99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Место в предложении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Глагол, стоящий в </a:t>
            </a:r>
            <a:r>
              <a:rPr lang="ru-RU" dirty="0" err="1"/>
              <a:t>претеритуме</a:t>
            </a:r>
            <a:r>
              <a:rPr lang="ru-RU" dirty="0"/>
              <a:t>, занимает такое же место, что и глагол в настоящем времени. Это касается как главного, так и придаточного предложений</a:t>
            </a:r>
          </a:p>
          <a:p>
            <a:r>
              <a:rPr lang="ru-RU" b="1" dirty="0"/>
              <a:t>Например: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Er</a:t>
            </a:r>
            <a:r>
              <a:rPr lang="ru-RU" dirty="0"/>
              <a:t> </a:t>
            </a:r>
            <a:r>
              <a:rPr lang="ru-RU" i="1" dirty="0" err="1"/>
              <a:t>lacht</a:t>
            </a:r>
            <a:r>
              <a:rPr lang="ru-RU" dirty="0"/>
              <a:t> </a:t>
            </a:r>
            <a:r>
              <a:rPr lang="ru-RU" dirty="0" err="1"/>
              <a:t>den</a:t>
            </a:r>
            <a:r>
              <a:rPr lang="ru-RU" dirty="0"/>
              <a:t> </a:t>
            </a:r>
            <a:r>
              <a:rPr lang="ru-RU" dirty="0" err="1"/>
              <a:t>ganzen</a:t>
            </a:r>
            <a:r>
              <a:rPr lang="ru-RU" dirty="0"/>
              <a:t> </a:t>
            </a:r>
            <a:r>
              <a:rPr lang="ru-RU" dirty="0" err="1"/>
              <a:t>Abend</a:t>
            </a:r>
            <a:r>
              <a:rPr lang="ru-RU" dirty="0"/>
              <a:t> — Он смеётся целый вечер</a:t>
            </a:r>
            <a:br>
              <a:rPr lang="ru-RU" dirty="0"/>
            </a:br>
            <a:r>
              <a:rPr lang="ru-RU" dirty="0" err="1"/>
              <a:t>Er</a:t>
            </a:r>
            <a:r>
              <a:rPr lang="ru-RU" dirty="0"/>
              <a:t> </a:t>
            </a:r>
            <a:r>
              <a:rPr lang="ru-RU" b="1" i="1" dirty="0" err="1"/>
              <a:t>lachte</a:t>
            </a:r>
            <a:r>
              <a:rPr lang="ru-RU" dirty="0"/>
              <a:t> </a:t>
            </a:r>
            <a:r>
              <a:rPr lang="ru-RU" dirty="0" err="1"/>
              <a:t>den</a:t>
            </a:r>
            <a:r>
              <a:rPr lang="ru-RU" dirty="0"/>
              <a:t> </a:t>
            </a:r>
            <a:r>
              <a:rPr lang="ru-RU" dirty="0" err="1"/>
              <a:t>ganzen</a:t>
            </a:r>
            <a:r>
              <a:rPr lang="ru-RU" dirty="0"/>
              <a:t> </a:t>
            </a:r>
            <a:r>
              <a:rPr lang="ru-RU" dirty="0" err="1"/>
              <a:t>Abend</a:t>
            </a:r>
            <a:r>
              <a:rPr lang="ru-RU" dirty="0"/>
              <a:t> — Он смеялся целый вечер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Immer</a:t>
            </a:r>
            <a:r>
              <a:rPr lang="ru-RU" dirty="0"/>
              <a:t> </a:t>
            </a:r>
            <a:r>
              <a:rPr lang="ru-RU" dirty="0" err="1"/>
              <a:t>wenn</a:t>
            </a:r>
            <a:r>
              <a:rPr lang="ru-RU" dirty="0"/>
              <a:t> </a:t>
            </a:r>
            <a:r>
              <a:rPr lang="ru-RU" dirty="0" err="1"/>
              <a:t>ich</a:t>
            </a:r>
            <a:r>
              <a:rPr lang="ru-RU" dirty="0"/>
              <a:t> </a:t>
            </a:r>
            <a:r>
              <a:rPr lang="ru-RU" i="1" dirty="0" err="1"/>
              <a:t>komme</a:t>
            </a:r>
            <a:r>
              <a:rPr lang="ru-RU" dirty="0"/>
              <a:t>, </a:t>
            </a:r>
            <a:r>
              <a:rPr lang="ru-RU" i="1" dirty="0" err="1"/>
              <a:t>sitzt</a:t>
            </a:r>
            <a:r>
              <a:rPr lang="ru-RU" dirty="0"/>
              <a:t> </a:t>
            </a:r>
            <a:r>
              <a:rPr lang="ru-RU" dirty="0" err="1"/>
              <a:t>er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seinem</a:t>
            </a:r>
            <a:r>
              <a:rPr lang="ru-RU" dirty="0"/>
              <a:t> </a:t>
            </a:r>
            <a:r>
              <a:rPr lang="ru-RU" dirty="0" err="1"/>
              <a:t>Tisch</a:t>
            </a:r>
            <a:r>
              <a:rPr lang="ru-RU" dirty="0"/>
              <a:t> — Всегда когда я прихожу, он сидит за своим столом</a:t>
            </a:r>
            <a:br>
              <a:rPr lang="ru-RU" dirty="0"/>
            </a:br>
            <a:r>
              <a:rPr lang="ru-RU" dirty="0" err="1"/>
              <a:t>Immer</a:t>
            </a:r>
            <a:r>
              <a:rPr lang="ru-RU" dirty="0"/>
              <a:t> </a:t>
            </a:r>
            <a:r>
              <a:rPr lang="ru-RU" dirty="0" err="1"/>
              <a:t>wenn</a:t>
            </a:r>
            <a:r>
              <a:rPr lang="ru-RU" dirty="0"/>
              <a:t> </a:t>
            </a:r>
            <a:r>
              <a:rPr lang="ru-RU" dirty="0" err="1"/>
              <a:t>ich</a:t>
            </a:r>
            <a:r>
              <a:rPr lang="ru-RU" dirty="0"/>
              <a:t> </a:t>
            </a:r>
            <a:r>
              <a:rPr lang="ru-RU" b="1" i="1" dirty="0" err="1"/>
              <a:t>kam</a:t>
            </a:r>
            <a:r>
              <a:rPr lang="ru-RU" dirty="0"/>
              <a:t>, </a:t>
            </a:r>
            <a:r>
              <a:rPr lang="ru-RU" b="1" i="1" dirty="0" err="1"/>
              <a:t>saß</a:t>
            </a:r>
            <a:r>
              <a:rPr lang="ru-RU" dirty="0"/>
              <a:t> </a:t>
            </a:r>
            <a:r>
              <a:rPr lang="ru-RU" dirty="0" err="1"/>
              <a:t>er</a:t>
            </a:r>
            <a:r>
              <a:rPr lang="ru-RU" dirty="0"/>
              <a:t> </a:t>
            </a:r>
            <a:r>
              <a:rPr lang="ru-RU" dirty="0" err="1"/>
              <a:t>an</a:t>
            </a:r>
            <a:r>
              <a:rPr lang="ru-RU" dirty="0"/>
              <a:t> </a:t>
            </a:r>
            <a:r>
              <a:rPr lang="ru-RU" dirty="0" err="1"/>
              <a:t>seinem</a:t>
            </a:r>
            <a:r>
              <a:rPr lang="ru-RU" dirty="0"/>
              <a:t> </a:t>
            </a:r>
            <a:r>
              <a:rPr lang="ru-RU" dirty="0" err="1"/>
              <a:t>Tisch</a:t>
            </a:r>
            <a:r>
              <a:rPr lang="ru-RU" dirty="0"/>
              <a:t> — Всегда когда я приходил, он сидел за своим столом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4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25000" lnSpcReduction="20000"/>
          </a:bodyPr>
          <a:lstStyle/>
          <a:p>
            <a:r>
              <a:rPr lang="de-DE" sz="5600" b="1" dirty="0"/>
              <a:t>In einem Dorf ______ einmal zwei Männer. 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/>
              <a:t>leben</a:t>
            </a:r>
            <a:br>
              <a:rPr lang="de-DE" sz="5600" dirty="0"/>
            </a:br>
            <a:r>
              <a:rPr lang="de-DE" sz="5600" dirty="0"/>
              <a:t>lebte</a:t>
            </a:r>
            <a:br>
              <a:rPr lang="de-DE" sz="5600" dirty="0"/>
            </a:br>
            <a:r>
              <a:rPr lang="de-DE" sz="5600" dirty="0"/>
              <a:t>lebten</a:t>
            </a:r>
            <a:br>
              <a:rPr lang="de-DE" sz="5600" dirty="0"/>
            </a:br>
            <a:r>
              <a:rPr lang="de-DE" sz="5600" dirty="0"/>
              <a:t>lebt</a:t>
            </a:r>
            <a:br>
              <a:rPr lang="de-DE" sz="5600" dirty="0"/>
            </a:br>
            <a:endParaRPr lang="de-DE" sz="5600" dirty="0"/>
          </a:p>
          <a:p>
            <a:r>
              <a:rPr lang="de-DE" sz="5600" b="1" dirty="0"/>
              <a:t>Der eine ______ reich und der andere ______ arm.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/>
              <a:t>war, war</a:t>
            </a:r>
            <a:br>
              <a:rPr lang="de-DE" sz="5600" dirty="0"/>
            </a:br>
            <a:r>
              <a:rPr lang="de-DE" sz="5600" dirty="0"/>
              <a:t>wäre, wäre</a:t>
            </a:r>
            <a:br>
              <a:rPr lang="de-DE" sz="5600" dirty="0"/>
            </a:br>
            <a:r>
              <a:rPr lang="de-DE" sz="5600" dirty="0"/>
              <a:t>hatte, wäre</a:t>
            </a:r>
            <a:br>
              <a:rPr lang="de-DE" sz="5600" dirty="0"/>
            </a:br>
            <a:r>
              <a:rPr lang="de-DE" sz="5600" dirty="0"/>
              <a:t>wurde, wurde</a:t>
            </a:r>
            <a:br>
              <a:rPr lang="de-DE" sz="5600" dirty="0"/>
            </a:br>
            <a:endParaRPr lang="de-DE" sz="5600" dirty="0"/>
          </a:p>
          <a:p>
            <a:r>
              <a:rPr lang="de-DE" sz="5600" b="1" dirty="0"/>
              <a:t>Der reiche Mann ______ alles. Der arme jedoch ______ nur eine einzige Ganz.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 err="1"/>
              <a:t>habte</a:t>
            </a:r>
            <a:r>
              <a:rPr lang="de-DE" sz="5600" dirty="0"/>
              <a:t>, </a:t>
            </a:r>
            <a:r>
              <a:rPr lang="de-DE" sz="5600" dirty="0" err="1"/>
              <a:t>habte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/>
              <a:t>hat, hat</a:t>
            </a:r>
            <a:br>
              <a:rPr lang="de-DE" sz="5600" dirty="0"/>
            </a:br>
            <a:r>
              <a:rPr lang="de-DE" sz="5600" dirty="0"/>
              <a:t>war, hatte</a:t>
            </a:r>
            <a:br>
              <a:rPr lang="de-DE" sz="5600" dirty="0"/>
            </a:br>
            <a:r>
              <a:rPr lang="de-DE" sz="5600" dirty="0" err="1"/>
              <a:t>hatte</a:t>
            </a:r>
            <a:r>
              <a:rPr lang="de-DE" sz="5600" dirty="0"/>
              <a:t>, hatte</a:t>
            </a:r>
            <a:br>
              <a:rPr lang="de-DE" sz="5600" dirty="0"/>
            </a:br>
            <a:endParaRPr lang="de-DE" sz="5600" dirty="0"/>
          </a:p>
          <a:p>
            <a:r>
              <a:rPr lang="de-DE" sz="5600" b="1" dirty="0"/>
              <a:t>Eines Tages ______ dieser arme Mann kein Essen mehr für seine Kinder und ______ weder ein noch aus.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/>
              <a:t>findet, </a:t>
            </a:r>
            <a:r>
              <a:rPr lang="de-DE" sz="5600" dirty="0" err="1"/>
              <a:t>weiss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/>
              <a:t>fand, wusste</a:t>
            </a:r>
            <a:br>
              <a:rPr lang="de-DE" sz="5600" dirty="0"/>
            </a:br>
            <a:r>
              <a:rPr lang="de-DE" sz="5600" dirty="0" err="1"/>
              <a:t>findete</a:t>
            </a:r>
            <a:r>
              <a:rPr lang="de-DE" sz="5600" dirty="0"/>
              <a:t>, wusste</a:t>
            </a:r>
            <a:br>
              <a:rPr lang="de-DE" sz="5600" dirty="0"/>
            </a:br>
            <a:r>
              <a:rPr lang="de-DE" sz="5600" dirty="0" err="1"/>
              <a:t>findete</a:t>
            </a:r>
            <a:r>
              <a:rPr lang="de-DE" sz="5600" dirty="0"/>
              <a:t>, </a:t>
            </a:r>
            <a:r>
              <a:rPr lang="de-DE" sz="5600" dirty="0" err="1"/>
              <a:t>weisste</a:t>
            </a:r>
            <a:r>
              <a:rPr lang="de-DE" sz="5600" dirty="0"/>
              <a:t/>
            </a:r>
            <a:br>
              <a:rPr lang="de-DE" sz="5600" dirty="0"/>
            </a:br>
            <a:endParaRPr lang="de-DE" sz="5600" dirty="0"/>
          </a:p>
          <a:p>
            <a:r>
              <a:rPr lang="de-DE" sz="5600" b="1" dirty="0"/>
              <a:t>Er ______ lange nach, was wohl zu tun sei.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/>
              <a:t>denkt</a:t>
            </a:r>
            <a:br>
              <a:rPr lang="de-DE" sz="5600" dirty="0"/>
            </a:br>
            <a:r>
              <a:rPr lang="de-DE" sz="5600" dirty="0" err="1"/>
              <a:t>denkte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 err="1"/>
              <a:t>dach</a:t>
            </a:r>
            <a:r>
              <a:rPr lang="de-DE" sz="5600" dirty="0"/>
              <a:t/>
            </a:r>
            <a:br>
              <a:rPr lang="de-DE" sz="5600" dirty="0"/>
            </a:br>
            <a:r>
              <a:rPr lang="de-DE" sz="5600" dirty="0"/>
              <a:t>dachte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5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A59709-4583-485D-BF59-E63181526F52}"/>
</file>

<file path=customXml/itemProps2.xml><?xml version="1.0" encoding="utf-8"?>
<ds:datastoreItem xmlns:ds="http://schemas.openxmlformats.org/officeDocument/2006/customXml" ds:itemID="{955690EA-57EB-4BD9-810A-6642E846F7C0}"/>
</file>

<file path=customXml/itemProps3.xml><?xml version="1.0" encoding="utf-8"?>
<ds:datastoreItem xmlns:ds="http://schemas.openxmlformats.org/officeDocument/2006/customXml" ds:itemID="{A85A69D6-F0CB-4105-A994-F6B2C48750B8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282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по немецкому языку  на тему «Спряжение глаголов  в Imperfekt (Präteritum)» для слушателей подготовительного отделения  и подготовительных курсов</vt:lpstr>
      <vt:lpstr>Präteritum</vt:lpstr>
      <vt:lpstr>Образование. Слабые глаголы.</vt:lpstr>
      <vt:lpstr>Личные окончания в Präteritum для слабых глаголов</vt:lpstr>
      <vt:lpstr>Образование. Сильные глаголы.</vt:lpstr>
      <vt:lpstr>Модальные глаголы</vt:lpstr>
      <vt:lpstr>   </vt:lpstr>
      <vt:lpstr>Место в предложении</vt:lpstr>
      <vt:lpstr>Тест</vt:lpstr>
      <vt:lpstr>  </vt:lpstr>
      <vt:lpstr>  </vt:lpstr>
      <vt:lpstr>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Спряжение глаголов в Imperfekt (Präteritum)</dc:title>
  <dc:creator>User</dc:creator>
  <cp:lastModifiedBy>Olesya Drobyshevskaya</cp:lastModifiedBy>
  <cp:revision>5</cp:revision>
  <dcterms:created xsi:type="dcterms:W3CDTF">2015-03-22T13:10:18Z</dcterms:created>
  <dcterms:modified xsi:type="dcterms:W3CDTF">2015-04-24T11:25:36Z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